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333" r:id="rId5"/>
    <p:sldId id="334" r:id="rId6"/>
    <p:sldId id="281" r:id="rId7"/>
    <p:sldId id="355" r:id="rId8"/>
    <p:sldId id="354" r:id="rId9"/>
    <p:sldId id="335" r:id="rId10"/>
    <p:sldId id="259" r:id="rId11"/>
    <p:sldId id="336" r:id="rId12"/>
    <p:sldId id="337" r:id="rId13"/>
    <p:sldId id="260" r:id="rId14"/>
    <p:sldId id="339" r:id="rId15"/>
    <p:sldId id="341" r:id="rId16"/>
    <p:sldId id="338" r:id="rId17"/>
    <p:sldId id="262" r:id="rId18"/>
    <p:sldId id="340" r:id="rId19"/>
    <p:sldId id="344" r:id="rId20"/>
    <p:sldId id="261" r:id="rId21"/>
    <p:sldId id="263" r:id="rId22"/>
    <p:sldId id="287" r:id="rId23"/>
    <p:sldId id="313" r:id="rId24"/>
    <p:sldId id="293" r:id="rId25"/>
    <p:sldId id="296" r:id="rId26"/>
    <p:sldId id="294" r:id="rId27"/>
    <p:sldId id="295" r:id="rId28"/>
    <p:sldId id="297" r:id="rId29"/>
    <p:sldId id="298" r:id="rId30"/>
    <p:sldId id="299" r:id="rId31"/>
    <p:sldId id="300" r:id="rId32"/>
    <p:sldId id="301" r:id="rId33"/>
    <p:sldId id="303" r:id="rId34"/>
    <p:sldId id="304" r:id="rId35"/>
    <p:sldId id="305" r:id="rId36"/>
    <p:sldId id="306" r:id="rId37"/>
    <p:sldId id="302" r:id="rId38"/>
    <p:sldId id="307" r:id="rId39"/>
    <p:sldId id="308" r:id="rId40"/>
    <p:sldId id="309" r:id="rId41"/>
    <p:sldId id="312" r:id="rId42"/>
    <p:sldId id="288" r:id="rId43"/>
    <p:sldId id="289" r:id="rId44"/>
    <p:sldId id="290" r:id="rId45"/>
    <p:sldId id="292" r:id="rId46"/>
    <p:sldId id="291" r:id="rId47"/>
    <p:sldId id="311" r:id="rId48"/>
    <p:sldId id="286" r:id="rId49"/>
    <p:sldId id="342" r:id="rId50"/>
    <p:sldId id="285" r:id="rId51"/>
    <p:sldId id="347" r:id="rId52"/>
    <p:sldId id="345" r:id="rId53"/>
    <p:sldId id="346" r:id="rId54"/>
    <p:sldId id="348" r:id="rId55"/>
    <p:sldId id="349" r:id="rId56"/>
    <p:sldId id="350" r:id="rId57"/>
    <p:sldId id="352" r:id="rId58"/>
    <p:sldId id="353" r:id="rId59"/>
    <p:sldId id="343" r:id="rId60"/>
    <p:sldId id="310" r:id="rId61"/>
    <p:sldId id="315" r:id="rId62"/>
    <p:sldId id="314" r:id="rId63"/>
    <p:sldId id="317" r:id="rId64"/>
    <p:sldId id="316" r:id="rId65"/>
    <p:sldId id="331" r:id="rId66"/>
    <p:sldId id="321" r:id="rId67"/>
    <p:sldId id="322" r:id="rId68"/>
    <p:sldId id="323" r:id="rId69"/>
    <p:sldId id="324" r:id="rId70"/>
    <p:sldId id="325" r:id="rId71"/>
    <p:sldId id="326" r:id="rId72"/>
    <p:sldId id="327" r:id="rId73"/>
    <p:sldId id="328" r:id="rId74"/>
    <p:sldId id="329" r:id="rId75"/>
    <p:sldId id="284" r:id="rId76"/>
    <p:sldId id="258" r:id="rId77"/>
    <p:sldId id="264" r:id="rId78"/>
    <p:sldId id="282" r:id="rId79"/>
    <p:sldId id="360" r:id="rId80"/>
    <p:sldId id="361" r:id="rId81"/>
    <p:sldId id="362" r:id="rId82"/>
    <p:sldId id="273" r:id="rId83"/>
    <p:sldId id="274" r:id="rId84"/>
    <p:sldId id="275" r:id="rId85"/>
    <p:sldId id="276" r:id="rId86"/>
    <p:sldId id="277" r:id="rId87"/>
    <p:sldId id="265" r:id="rId88"/>
    <p:sldId id="266" r:id="rId89"/>
    <p:sldId id="267" r:id="rId90"/>
    <p:sldId id="268" r:id="rId91"/>
    <p:sldId id="269" r:id="rId92"/>
    <p:sldId id="270" r:id="rId93"/>
    <p:sldId id="271" r:id="rId94"/>
    <p:sldId id="272" r:id="rId95"/>
    <p:sldId id="359" r:id="rId96"/>
    <p:sldId id="278" r:id="rId97"/>
    <p:sldId id="319" r:id="rId98"/>
    <p:sldId id="318" r:id="rId99"/>
    <p:sldId id="279" r:id="rId100"/>
    <p:sldId id="280" r:id="rId101"/>
    <p:sldId id="320" r:id="rId102"/>
    <p:sldId id="330" r:id="rId103"/>
    <p:sldId id="358" r:id="rId104"/>
    <p:sldId id="357" r:id="rId105"/>
    <p:sldId id="35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78" d="100"/>
          <a:sy n="78" d="100"/>
        </p:scale>
        <p:origin x="108" y="8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3/20/2021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3/20/2021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 Id="rId5" Type="http://schemas.openxmlformats.org/officeDocument/2006/relationships/image" Target="../media/image90.emf"/><Relationship Id="rId4" Type="http://schemas.openxmlformats.org/officeDocument/2006/relationships/image" Target="../media/image89.emf"/></Relationships>
</file>

<file path=ppt/slides/_rels/slide9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 Id="rId5" Type="http://schemas.openxmlformats.org/officeDocument/2006/relationships/image" Target="../media/image94.emf"/><Relationship Id="rId4" Type="http://schemas.openxmlformats.org/officeDocument/2006/relationships/image" Target="../media/image93.emf"/></Relationships>
</file>

<file path=ppt/slides/_rels/slide9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7886-73A7-474A-8C59-AE6C27282B3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7C32292-A00B-499A-8A3C-B3051DEFE1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85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1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length of each traversal is different, we cannot save these as arrays (not easily, at least). So we use structure types to save traversals to allow different lengths.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a:solidFill>
                  <a:srgbClr val="028009"/>
                </a:solidFill>
                <a:latin typeface="Courier New" panose="02070309020205020404" pitchFamily="49" charset="0"/>
              </a:rPr>
              <a:t>% script_test_fcn_Path_plotTraversalsYaw.m</a:t>
            </a:r>
          </a:p>
          <a:p>
            <a:r>
              <a:rPr lang="en-US" sz="1000">
                <a:solidFill>
                  <a:srgbClr val="028009"/>
                </a:solidFill>
                <a:latin typeface="Courier New" panose="02070309020205020404" pitchFamily="49" charset="0"/>
              </a:rPr>
              <a:t>% tests fcn_Path_plotTraversalsYaw</a:t>
            </a:r>
          </a:p>
          <a:p>
            <a:r>
              <a:rPr lang="en-US" sz="1000">
                <a:solidFill>
                  <a:srgbClr val="028009"/>
                </a:solidFill>
                <a:latin typeface="Courier New" panose="02070309020205020404" pitchFamily="49" charset="0"/>
              </a:rPr>
              <a:t> </a:t>
            </a:r>
          </a:p>
          <a:p>
            <a:r>
              <a:rPr lang="en-US" sz="1000">
                <a:solidFill>
                  <a:srgbClr val="000000"/>
                </a:solidFill>
                <a:latin typeface="Courier New" panose="02070309020205020404" pitchFamily="49" charset="0"/>
              </a:rPr>
              <a:t>clc</a:t>
            </a:r>
          </a:p>
          <a:p>
            <a:r>
              <a:rPr lang="en-US" sz="1000">
                <a:solidFill>
                  <a:srgbClr val="000000"/>
                </a:solidFill>
                <a:latin typeface="Courier New" panose="02070309020205020404" pitchFamily="49" charset="0"/>
              </a:rPr>
              <a:t>close </a:t>
            </a:r>
            <a:r>
              <a:rPr lang="en-US" sz="1000">
                <a:solidFill>
                  <a:srgbClr val="AA04F9"/>
                </a:solidFill>
                <a:latin typeface="Courier New" panose="02070309020205020404" pitchFamily="49" charset="0"/>
              </a:rPr>
              <a:t>all</a:t>
            </a:r>
          </a:p>
          <a:p>
            <a:r>
              <a:rPr lang="en-US" sz="1000">
                <a:solidFill>
                  <a:srgbClr val="AA04F9"/>
                </a:solidFill>
                <a:latin typeface="Courier New" panose="02070309020205020404" pitchFamily="49" charset="0"/>
              </a:rPr>
              <a:t> </a:t>
            </a:r>
          </a:p>
          <a:p>
            <a:r>
              <a:rPr lang="en-US" sz="1000">
                <a:solidFill>
                  <a:srgbClr val="028009"/>
                </a:solidFill>
                <a:latin typeface="Courier New" panose="02070309020205020404" pitchFamily="49" charset="0"/>
              </a:rPr>
              <a:t>% Fill in some dummy data</a:t>
            </a:r>
          </a:p>
          <a:p>
            <a:r>
              <a:rPr lang="en-US" sz="1000">
                <a:solidFill>
                  <a:srgbClr val="000000"/>
                </a:solidFill>
                <a:latin typeface="Courier New" panose="02070309020205020404" pitchFamily="49" charset="0"/>
              </a:rPr>
              <a:t>paths = fcn_Path_fillSamplePaths;</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Convert paths into traversals</a:t>
            </a:r>
          </a:p>
          <a:p>
            <a:r>
              <a:rPr lang="en-US" sz="1000">
                <a:solidFill>
                  <a:srgbClr val="0E00FF"/>
                </a:solidFill>
                <a:latin typeface="Courier New" panose="02070309020205020404" pitchFamily="49" charset="0"/>
              </a:rPr>
              <a:t>for</a:t>
            </a:r>
            <a:r>
              <a:rPr lang="en-US" sz="1000">
                <a:solidFill>
                  <a:srgbClr val="000000"/>
                </a:solidFill>
                <a:latin typeface="Courier New" panose="02070309020205020404" pitchFamily="49" charset="0"/>
              </a:rPr>
              <a:t> i_traveral = 1:length(paths)</a:t>
            </a:r>
          </a:p>
          <a:p>
            <a:r>
              <a:rPr lang="en-US" sz="1000">
                <a:solidFill>
                  <a:srgbClr val="000000"/>
                </a:solidFill>
                <a:latin typeface="Courier New" panose="02070309020205020404" pitchFamily="49" charset="0"/>
              </a:rPr>
              <a:t>    traversal = fcn_Path_convertPathToTraversalStructure(paths{i_traveral});</a:t>
            </a:r>
          </a:p>
          <a:p>
            <a:r>
              <a:rPr lang="it-IT" sz="1000">
                <a:solidFill>
                  <a:srgbClr val="000000"/>
                </a:solidFill>
                <a:latin typeface="Courier New" panose="02070309020205020404" pitchFamily="49" charset="0"/>
              </a:rPr>
              <a:t>    data.traversal{i_traveral} = traversal;</a:t>
            </a:r>
          </a:p>
          <a:p>
            <a:r>
              <a:rPr lang="en-US" sz="1000">
                <a:solidFill>
                  <a:srgbClr val="0E00FF"/>
                </a:solidFill>
                <a:latin typeface="Courier New" panose="02070309020205020404" pitchFamily="49" charset="0"/>
              </a:rPr>
              <a:t>end</a:t>
            </a:r>
          </a:p>
          <a:p>
            <a:r>
              <a:rPr lang="en-US" sz="1000">
                <a:solidFill>
                  <a:srgbClr val="0E00FF"/>
                </a:solidFill>
                <a:latin typeface="Courier New" panose="02070309020205020404" pitchFamily="49" charset="0"/>
              </a:rPr>
              <a:t> </a:t>
            </a:r>
          </a:p>
          <a:p>
            <a:r>
              <a:rPr lang="en-US" sz="1000">
                <a:solidFill>
                  <a:srgbClr val="0E00FF"/>
                </a:solidFill>
                <a:latin typeface="Courier New" panose="02070309020205020404" pitchFamily="49" charset="0"/>
              </a:rPr>
              <a:t> </a:t>
            </a:r>
          </a:p>
          <a:p>
            <a:r>
              <a:rPr lang="en-US" sz="1000">
                <a:solidFill>
                  <a:srgbClr val="028009"/>
                </a:solidFill>
                <a:latin typeface="Courier New" panose="02070309020205020404" pitchFamily="49" charset="0"/>
              </a:rPr>
              <a:t>%% Call the plot command to show how it works. First, put it into our figure</a:t>
            </a:r>
          </a:p>
          <a:p>
            <a:r>
              <a:rPr lang="en-US" sz="1000">
                <a:solidFill>
                  <a:srgbClr val="028009"/>
                </a:solidFill>
                <a:latin typeface="Courier New" panose="02070309020205020404" pitchFamily="49" charset="0"/>
              </a:rPr>
              <a:t>% to show that it will auto-label the axes and create a new figure (NOT</a:t>
            </a:r>
          </a:p>
          <a:p>
            <a:r>
              <a:rPr lang="en-US" sz="1000">
                <a:solidFill>
                  <a:srgbClr val="028009"/>
                </a:solidFill>
                <a:latin typeface="Courier New" panose="02070309020205020404" pitchFamily="49" charset="0"/>
              </a:rPr>
              <a:t>% figure 11 here) to plot the data.</a:t>
            </a:r>
          </a:p>
          <a:p>
            <a:r>
              <a:rPr lang="en-US" sz="1000">
                <a:solidFill>
                  <a:srgbClr val="000000"/>
                </a:solidFill>
                <a:latin typeface="Courier New" panose="02070309020205020404" pitchFamily="49" charset="0"/>
              </a:rPr>
              <a:t>figure(11);</a:t>
            </a:r>
          </a:p>
          <a:p>
            <a:r>
              <a:rPr lang="en-US" sz="1000">
                <a:solidFill>
                  <a:srgbClr val="000000"/>
                </a:solidFill>
                <a:latin typeface="Courier New" panose="02070309020205020404" pitchFamily="49" charset="0"/>
              </a:rPr>
              <a:t>fcn_Path_plotTraversalsYaw(data);</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Next, specify the figure number to show that it will NOT auto-label the</a:t>
            </a:r>
          </a:p>
          <a:p>
            <a:r>
              <a:rPr lang="en-US" sz="1000">
                <a:solidFill>
                  <a:srgbClr val="028009"/>
                </a:solidFill>
                <a:latin typeface="Courier New" panose="02070309020205020404" pitchFamily="49" charset="0"/>
              </a:rPr>
              <a:t>% axes if figure is already given and it puts the plots into this figure.</a:t>
            </a:r>
          </a:p>
          <a:p>
            <a:r>
              <a:rPr lang="en-US" sz="1000">
                <a:solidFill>
                  <a:srgbClr val="000000"/>
                </a:solidFill>
                <a:latin typeface="Courier New" panose="02070309020205020404" pitchFamily="49" charset="0"/>
              </a:rPr>
              <a:t>fig_num = 12;</a:t>
            </a:r>
          </a:p>
          <a:p>
            <a:r>
              <a:rPr lang="en-US" sz="1000">
                <a:solidFill>
                  <a:srgbClr val="000000"/>
                </a:solidFill>
                <a:latin typeface="Courier New" panose="02070309020205020404" pitchFamily="49" charset="0"/>
              </a:rPr>
              <a:t>fcn_Path_plotTraversalsYaw(data,fig_num);</a:t>
            </a: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a:t>The important aspect of the station is that it does NOT depend on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a:t>The station distance is distance ALONG a path, so if a path is curvy, then the station distance from a point can be very large even if the point is relatively close in straight-line distance.</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650875"/>
            <a:ext cx="10515600" cy="1325563"/>
          </a:xfrm>
        </p:spPr>
        <p:txBody>
          <a:bodyPr>
            <a:noAutofit/>
          </a:bodyPr>
          <a:lstStyle/>
          <a:p>
            <a:r>
              <a:rPr lang="en-US" sz="3600" dirty="0"/>
              <a:t>An issue with station coordinates is that they depend very strongly on how much weaving. Depending on weaving, paths plotted at same station points – in this case every 40 meters – may be very distant from their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p:txBody>
          <a:bodyPr>
            <a:normAutofit fontScale="90000"/>
          </a:bodyPr>
          <a:lstStyle/>
          <a:p>
            <a:r>
              <a:rPr lang="en-US" dirty="0"/>
              <a:t>The “same station” method is just to average paths by station. This is done easily by just interpolation</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8732</Words>
  <Application>Microsoft Office PowerPoint</Application>
  <PresentationFormat>Widescreen</PresentationFormat>
  <Paragraphs>784</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Courier New</vt:lpstr>
      <vt:lpstr>Office Theme</vt:lpstr>
      <vt:lpstr>Finding the Path</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distance from a location.</vt:lpstr>
      <vt:lpstr>An issue with station coordinates is that they depend very strongly on how much weaving. Depending on weaving, paths plotted at same station points – in this case every 40 meters – may be very distant from their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Getting started</vt:lpstr>
      <vt:lpstr>We’re often creating paths, but for dummy “starter” paths we have a function</vt:lpstr>
      <vt:lpstr>Why do we use this example? It has some challenging features that often “break” code</vt:lpstr>
      <vt:lpstr>Because the length of each traversal is different, we cannot save these as arrays (not easily, at least). So we use structure types to save traversals to allow different lengths.</vt:lpstr>
      <vt:lpstr>We often collect traversal data into cell arrays called traversals. And we often need to plot them. A function exists for this.</vt:lpstr>
      <vt:lpstr>Similarly, we often want to plot the yaw within traversal arrays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Each of the averaging methods depends on how to define closeness of path points to each other</vt:lpstr>
      <vt:lpstr>Measuring nearness of a point to a path: three methods</vt:lpstr>
      <vt:lpstr>The “same station” method is just to average paths by station. This is done easily by just interpolation</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Using cross-cutting for  path averaging</vt:lpstr>
      <vt:lpstr>The particular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Elevated paths</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1</cp:revision>
  <dcterms:created xsi:type="dcterms:W3CDTF">2021-03-21T21:01:18Z</dcterms:created>
  <dcterms:modified xsi:type="dcterms:W3CDTF">2021-03-21T21:05:16Z</dcterms:modified>
</cp:coreProperties>
</file>